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340768"/>
            <a:ext cx="6406480" cy="26642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Современные подходы к оцениванию образовательных достижений учащихся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4077072"/>
            <a:ext cx="4352528" cy="156172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8915" y="0"/>
            <a:ext cx="1665085" cy="15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Оценочные процедуры: 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Международные сравнительные исследования (</a:t>
            </a:r>
            <a:r>
              <a:rPr lang="en-US" dirty="0" smtClean="0"/>
              <a:t>PISA, </a:t>
            </a:r>
          </a:p>
          <a:p>
            <a:r>
              <a:rPr lang="en-US" dirty="0" smtClean="0"/>
              <a:t>PIRLS, TIMSS, ICCS, TALIS); </a:t>
            </a:r>
          </a:p>
          <a:p>
            <a:r>
              <a:rPr lang="ru-RU" dirty="0" smtClean="0"/>
              <a:t>Национальные исследования качества образования; </a:t>
            </a:r>
          </a:p>
          <a:p>
            <a:r>
              <a:rPr lang="ru-RU" dirty="0" smtClean="0"/>
              <a:t>Всероссийские проверочные работы; </a:t>
            </a:r>
          </a:p>
          <a:p>
            <a:r>
              <a:rPr lang="ru-RU" dirty="0" smtClean="0"/>
              <a:t>ГИА-9 (ОГЭ, ГВЭ); </a:t>
            </a:r>
          </a:p>
          <a:p>
            <a:r>
              <a:rPr lang="ru-RU" dirty="0" smtClean="0"/>
              <a:t>ГИА-11 (ЕГЭ, ГВЭ); </a:t>
            </a:r>
          </a:p>
          <a:p>
            <a:r>
              <a:rPr lang="ru-RU" dirty="0" smtClean="0"/>
              <a:t>Исследование профессиональных компетенций учителей; </a:t>
            </a:r>
          </a:p>
          <a:p>
            <a:r>
              <a:rPr lang="ru-RU" dirty="0" smtClean="0"/>
              <a:t>Муниципальные и региональные мониторинговые исследования; </a:t>
            </a:r>
          </a:p>
          <a:p>
            <a:r>
              <a:rPr lang="ru-RU" dirty="0" smtClean="0"/>
              <a:t>Муниципальные и региональные социологические исследования 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8915" y="0"/>
            <a:ext cx="1665085" cy="15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5584664" cy="157018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Информационная</a:t>
            </a:r>
            <a:br>
              <a:rPr lang="ru-RU" b="1" dirty="0" smtClean="0"/>
            </a:br>
            <a:r>
              <a:rPr lang="ru-RU" b="1" dirty="0" smtClean="0"/>
              <a:t> открытость: 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 размещение на сайте: нормативно-правовых документов об оценочной процедуре;  аналитических отчётов по результатам оценки</a:t>
            </a:r>
          </a:p>
          <a:p>
            <a:r>
              <a:rPr lang="ru-RU" dirty="0" smtClean="0"/>
              <a:t> аналитические справки</a:t>
            </a:r>
          </a:p>
          <a:p>
            <a:r>
              <a:rPr lang="ru-RU" dirty="0" smtClean="0"/>
              <a:t> анализ, результаты ВСОКО 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8915" y="0"/>
            <a:ext cx="1665085" cy="15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5872696" cy="16421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</a:t>
            </a:r>
            <a:br>
              <a:rPr lang="ru-RU" dirty="0" smtClean="0"/>
            </a:br>
            <a:r>
              <a:rPr lang="ru-RU" dirty="0" smtClean="0"/>
              <a:t> результатов оценочных процедур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i="1" dirty="0" smtClean="0"/>
              <a:t>на институциональном уровне: </a:t>
            </a:r>
          </a:p>
          <a:p>
            <a:pPr>
              <a:buNone/>
            </a:pPr>
            <a:r>
              <a:rPr lang="ru-RU" dirty="0" smtClean="0"/>
              <a:t>для совершенствования преподавания учебных предметов, корректировки образовательного процесса и содержания образовательных программ, индивидуальной поддержки учащихся, информирования различных групп пользователей; </a:t>
            </a:r>
          </a:p>
          <a:p>
            <a:r>
              <a:rPr lang="ru-RU" i="1" dirty="0" smtClean="0"/>
              <a:t>на </a:t>
            </a:r>
            <a:r>
              <a:rPr lang="ru-RU" i="1" dirty="0" smtClean="0"/>
              <a:t>уровне учащихся и их родителей: </a:t>
            </a:r>
          </a:p>
          <a:p>
            <a:pPr>
              <a:buNone/>
            </a:pPr>
            <a:r>
              <a:rPr lang="ru-RU" dirty="0" smtClean="0"/>
              <a:t>для повышения информированности. 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8915" y="0"/>
            <a:ext cx="1665085" cy="15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5440648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Использование оценочных  данных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smtClean="0"/>
              <a:t>От линейного рейтинга к кластерному сравнению и анализу факторов </a:t>
            </a:r>
          </a:p>
          <a:p>
            <a:r>
              <a:rPr lang="ru-RU" dirty="0" smtClean="0"/>
              <a:t>Оценка </a:t>
            </a:r>
          </a:p>
          <a:p>
            <a:r>
              <a:rPr lang="ru-RU" dirty="0" smtClean="0"/>
              <a:t>Кластер. Анализ</a:t>
            </a:r>
          </a:p>
          <a:p>
            <a:r>
              <a:rPr lang="ru-RU" dirty="0" smtClean="0"/>
              <a:t> «Слабые» обучающиеся, классы, </a:t>
            </a:r>
            <a:r>
              <a:rPr lang="ru-RU" dirty="0" err="1" smtClean="0"/>
              <a:t>учиттеля</a:t>
            </a:r>
            <a:endParaRPr lang="ru-RU" dirty="0" smtClean="0"/>
          </a:p>
          <a:p>
            <a:r>
              <a:rPr lang="ru-RU" dirty="0" smtClean="0"/>
              <a:t>Анализ факторов</a:t>
            </a:r>
          </a:p>
          <a:p>
            <a:r>
              <a:rPr lang="ru-RU" dirty="0" smtClean="0"/>
              <a:t>Меры поддержки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8915" y="0"/>
            <a:ext cx="1665085" cy="15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76672"/>
            <a:ext cx="7498080" cy="5771728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«Переход со </a:t>
            </a:r>
            <a:r>
              <a:rPr lang="ru-RU" dirty="0" err="1" smtClean="0"/>
              <a:t>знаниевой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парадигмы образования на системно- </a:t>
            </a:r>
            <a:r>
              <a:rPr lang="ru-RU" dirty="0" err="1" smtClean="0"/>
              <a:t>деятельностную</a:t>
            </a:r>
            <a:r>
              <a:rPr lang="ru-RU" dirty="0" smtClean="0"/>
              <a:t> парадигму предполагает перенос акцента образования с изучения основ наук на обеспечение развития универсальных учебных действий на материале основных наук».</a:t>
            </a:r>
          </a:p>
          <a:p>
            <a:pPr algn="r">
              <a:buNone/>
            </a:pPr>
            <a:r>
              <a:rPr lang="ru-RU" dirty="0" smtClean="0"/>
              <a:t>(А.Б. Воронцов) 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8915" y="0"/>
            <a:ext cx="1665085" cy="15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9817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Образовательные </a:t>
            </a:r>
            <a:br>
              <a:rPr lang="ru-RU" b="1" dirty="0" smtClean="0"/>
            </a:br>
            <a:r>
              <a:rPr lang="ru-RU" b="1" dirty="0" smtClean="0"/>
              <a:t>результаты 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2204864"/>
            <a:ext cx="7355160" cy="3921299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являются основным показателем качества образования. Они во многом зависят от объективного и своевременного оценивания. Установление системы оценивания – компетенция образовательной организации</a:t>
            </a:r>
          </a:p>
          <a:p>
            <a:pPr algn="r">
              <a:buNone/>
            </a:pPr>
            <a:r>
              <a:rPr lang="ru-RU" dirty="0" smtClean="0"/>
              <a:t> (ст. 28, п. 10 ФЗ-273 «Об образовании в Российской Федерации»).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8915" y="0"/>
            <a:ext cx="1665085" cy="15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5944704" cy="13541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Система </a:t>
            </a:r>
            <a:br>
              <a:rPr lang="ru-RU" b="1" dirty="0" smtClean="0"/>
            </a:br>
            <a:r>
              <a:rPr lang="ru-RU" b="1" dirty="0" smtClean="0"/>
              <a:t>оценивания 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Под системой оценивания понимается не только та шкала, которая используется при выставлении отметок и моменты, в которые отметки принято выставлять, но в целом механизм осуществления контрольно-диагностической связи между учителем, учеником и родителями по поводу успешности образовательного процесса, равно как и осуществления самостоятельного определения таковой учащимся. 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8915" y="0"/>
            <a:ext cx="1665085" cy="15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Оценивание –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Любой процесс, формализованный или экспертный, который завершается оценкой. </a:t>
            </a:r>
          </a:p>
          <a:p>
            <a:r>
              <a:rPr lang="ru-RU" dirty="0" smtClean="0"/>
              <a:t>Оценивание представляет собой комплексный процесс: </a:t>
            </a:r>
          </a:p>
          <a:p>
            <a:r>
              <a:rPr lang="ru-RU" dirty="0" smtClean="0"/>
              <a:t> по сбору информации о качестве и динамике результатов обучения и воспитания; </a:t>
            </a:r>
          </a:p>
          <a:p>
            <a:r>
              <a:rPr lang="ru-RU" dirty="0" smtClean="0"/>
              <a:t> по обработке и контекстуальной интерпретации данных в принятии некоторых важных решений конечного обучения и целей. 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8915" y="0"/>
            <a:ext cx="1665085" cy="15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Виды оценивания 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err="1" smtClean="0"/>
              <a:t>безотметочная</a:t>
            </a:r>
            <a:r>
              <a:rPr lang="ru-RU" dirty="0" smtClean="0"/>
              <a:t> система (в начальной школе); </a:t>
            </a:r>
          </a:p>
          <a:p>
            <a:pPr>
              <a:buFont typeface="Wingdings" pitchFamily="2" charset="2"/>
              <a:buChar char="§"/>
            </a:pPr>
            <a:r>
              <a:rPr lang="ru-RU" dirty="0" err="1" smtClean="0"/>
              <a:t>портфолио</a:t>
            </a:r>
            <a:r>
              <a:rPr lang="ru-RU" dirty="0" smtClean="0"/>
              <a:t>;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текущее оценивание, тематический и итоговый контроль; </a:t>
            </a:r>
          </a:p>
          <a:p>
            <a:pPr>
              <a:buFont typeface="Wingdings" pitchFamily="2" charset="2"/>
              <a:buChar char="§"/>
            </a:pPr>
            <a:r>
              <a:rPr lang="ru-RU" dirty="0" err="1" smtClean="0"/>
              <a:t>многобалльная</a:t>
            </a:r>
            <a:r>
              <a:rPr lang="ru-RU" dirty="0" smtClean="0"/>
              <a:t> система; </a:t>
            </a:r>
          </a:p>
          <a:p>
            <a:pPr>
              <a:buFont typeface="Wingdings" pitchFamily="2" charset="2"/>
              <a:buChar char="§"/>
            </a:pPr>
            <a:r>
              <a:rPr lang="ru-RU" dirty="0" err="1" smtClean="0"/>
              <a:t>критериальная</a:t>
            </a:r>
            <a:r>
              <a:rPr lang="ru-RU" dirty="0" smtClean="0"/>
              <a:t>;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8915" y="0"/>
            <a:ext cx="1665085" cy="15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601671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Тенденции изменений</a:t>
            </a:r>
            <a:br>
              <a:rPr lang="ru-RU" b="1" dirty="0" smtClean="0"/>
            </a:br>
            <a:r>
              <a:rPr lang="ru-RU" b="1" dirty="0" smtClean="0"/>
              <a:t> в СОКО: 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Изменение целевых установок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(от оценки знаний, умений и навыков к оценке грамотности, компетенций и личностных качеств);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Изменение концептуальных рамок оценки и изменение инструментария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изменение основных характеристик заданий, увеличение доли контекстных заданий, увеличение доли структурированных заданий);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Изменение в технологиях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переход на электронные носители, введение интерактивных заданий).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8915" y="0"/>
            <a:ext cx="1665085" cy="15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6016712" cy="20742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Комплексный подход к оценке образовательных достижений учащихся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76872"/>
            <a:ext cx="7498080" cy="3971528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позволяет оценить личностные, </a:t>
            </a:r>
            <a:r>
              <a:rPr lang="ru-RU" dirty="0" err="1" smtClean="0"/>
              <a:t>метапредметные</a:t>
            </a:r>
            <a:r>
              <a:rPr lang="ru-RU" dirty="0" smtClean="0"/>
              <a:t> и предметные результаты. </a:t>
            </a:r>
          </a:p>
          <a:p>
            <a:r>
              <a:rPr lang="ru-RU" i="1" dirty="0" smtClean="0"/>
              <a:t>Контекстная информация: ИОМ, анкеты, </a:t>
            </a:r>
            <a:r>
              <a:rPr lang="ru-RU" i="1" dirty="0" err="1" smtClean="0"/>
              <a:t>характеристика;анкета</a:t>
            </a:r>
            <a:r>
              <a:rPr lang="ru-RU" i="1" dirty="0" smtClean="0"/>
              <a:t> для родителей (поддержка семьи в обучении, образовательная среда дома); материалы собеседования 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8915" y="0"/>
            <a:ext cx="1665085" cy="15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6088720" cy="22902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Комплект </a:t>
            </a:r>
            <a:br>
              <a:rPr lang="ru-RU" b="1" dirty="0" smtClean="0"/>
            </a:br>
            <a:r>
              <a:rPr lang="ru-RU" b="1" dirty="0" smtClean="0"/>
              <a:t>материалов для проведения мониторинга: 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04864"/>
            <a:ext cx="7498080" cy="404353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спецификация, </a:t>
            </a:r>
          </a:p>
          <a:p>
            <a:r>
              <a:rPr lang="ru-RU" dirty="0" smtClean="0"/>
              <a:t>кодификатор, </a:t>
            </a:r>
          </a:p>
          <a:p>
            <a:r>
              <a:rPr lang="ru-RU" dirty="0" smtClean="0"/>
              <a:t>2 варианта проверочной работы </a:t>
            </a:r>
          </a:p>
          <a:p>
            <a:r>
              <a:rPr lang="ru-RU" dirty="0" smtClean="0"/>
              <a:t>электронные формы ввода и первичной обработки информации. 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8915" y="0"/>
            <a:ext cx="1665085" cy="15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</TotalTime>
  <Words>455</Words>
  <Application>Microsoft Office PowerPoint</Application>
  <PresentationFormat>Экран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 Современные подходы к оцениванию образовательных достижений учащихся </vt:lpstr>
      <vt:lpstr>Слайд 2</vt:lpstr>
      <vt:lpstr> Образовательные  результаты  </vt:lpstr>
      <vt:lpstr> Система  оценивания  </vt:lpstr>
      <vt:lpstr>Оценивание –</vt:lpstr>
      <vt:lpstr> Виды оценивания  </vt:lpstr>
      <vt:lpstr> Тенденции изменений  в СОКО:  </vt:lpstr>
      <vt:lpstr> Комплексный подход к оценке образовательных достижений учащихся  </vt:lpstr>
      <vt:lpstr>Комплект  материалов для проведения мониторинга:  </vt:lpstr>
      <vt:lpstr>Оценочные процедуры:  </vt:lpstr>
      <vt:lpstr>Информационная  открытость:  </vt:lpstr>
      <vt:lpstr>Использование  результатов оценочных процедур</vt:lpstr>
      <vt:lpstr>Использование оценочных  данных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Современные подходы к оцениванию образовательных достижений учащихся </dc:title>
  <dc:creator>Гимназия</dc:creator>
  <cp:lastModifiedBy>Гимназия</cp:lastModifiedBy>
  <cp:revision>6</cp:revision>
  <dcterms:created xsi:type="dcterms:W3CDTF">2018-03-28T03:38:46Z</dcterms:created>
  <dcterms:modified xsi:type="dcterms:W3CDTF">2018-03-28T04:05:40Z</dcterms:modified>
</cp:coreProperties>
</file>